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897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088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4311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254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400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5411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8255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175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02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593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284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215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154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46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531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111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C6CD-F638-429F-8104-30E1967C206D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2E16AE-DE87-41BD-8CF9-2526F27B5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760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أدغال عملي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الخامسة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946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41195"/>
            <a:ext cx="8596668" cy="5700168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العائلــــــة العليقيــــــة </a:t>
            </a:r>
            <a:r>
              <a:rPr lang="en-US" b="1" dirty="0" err="1"/>
              <a:t>Convolvulaceae</a:t>
            </a:r>
            <a:r>
              <a:rPr lang="en-US" b="1" dirty="0"/>
              <a:t>                                                               </a:t>
            </a:r>
            <a:endParaRPr lang="en-US" dirty="0"/>
          </a:p>
          <a:p>
            <a:r>
              <a:rPr lang="ar-IQ" dirty="0"/>
              <a:t>    أغلب نباتات هذه العائلة أعشاب أو متسلقات و بعضها شجيرات صغيرة, تمتاز بوجود سيقان خشبية, الأوراق بسيطة متبادلة سهمية أو قلبية ذات أعناق طويلة عديمة الأذينات, التويج يتكون من خمس بتلات غالبا" ما تكون ملتحمة بشكل كامل و هذه الصفة تعتبر عامل تشخيصي تميز هذه العائلة, من نباتات الأدغال التي تنتمي لها : </a:t>
            </a:r>
            <a:endParaRPr lang="en-US" dirty="0"/>
          </a:p>
          <a:p>
            <a:r>
              <a:rPr lang="ar-IQ" b="1" dirty="0"/>
              <a:t>الحامول    </a:t>
            </a:r>
            <a:r>
              <a:rPr lang="en-US" b="1" dirty="0"/>
              <a:t>Palestine dodder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</a:t>
            </a:r>
            <a:r>
              <a:rPr lang="en-US" b="1" i="1" dirty="0" err="1"/>
              <a:t>Cascuta</a:t>
            </a:r>
            <a:r>
              <a:rPr lang="en-US" b="1" i="1" dirty="0"/>
              <a:t> </a:t>
            </a:r>
            <a:r>
              <a:rPr lang="en-US" b="1" i="1" dirty="0" err="1"/>
              <a:t>palestina</a:t>
            </a:r>
            <a:r>
              <a:rPr lang="en-US" b="1" i="1" dirty="0"/>
              <a:t>                                                                             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نبات طفيلي يتكاثر بالبذور ينمو في الحدائق و الحقول, ينتشر في مناطق العراق المختلفة, تمتد فترة التزهير له بين </a:t>
            </a:r>
            <a:r>
              <a:rPr lang="ar-IQ" b="1" dirty="0"/>
              <a:t>مايس و أيلول</a:t>
            </a:r>
            <a:r>
              <a:rPr lang="ar-IQ" dirty="0"/>
              <a:t>, الساق تتخذ اللون الأصفر أو البرتقالي و هي رفيعة جدا" عديمة الأوراق, الأزهار بيضاء, البذور موجودة في علب ثمرية لونها بني مثلثة الشكل. تلتف الساق حلزونيا" حول النبات العائل و ينتشر بكثرة في حقول الجت .</a:t>
            </a:r>
            <a:endParaRPr lang="en-US" dirty="0"/>
          </a:p>
          <a:p>
            <a:r>
              <a:rPr lang="ar-IQ" b="1" dirty="0"/>
              <a:t>مـــديــــد    </a:t>
            </a:r>
            <a:r>
              <a:rPr lang="en-US" b="1" dirty="0"/>
              <a:t>Field bindweed  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</a:t>
            </a:r>
            <a:r>
              <a:rPr lang="en-US" b="1" i="1" dirty="0"/>
              <a:t>Convolvulus </a:t>
            </a:r>
            <a:r>
              <a:rPr lang="en-US" b="1" i="1" dirty="0" err="1"/>
              <a:t>arvensis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نبات معمر يتكاثر بالبذور و الرايزومات تنمو بادراته في أوائل الربيع, النبات زاحف يتسلق حول النباتات الموجودة, أوراقه قلبية الشكل أو مثلثية متبادلة على الساق, و هو مستديم الخضرة, الأزهار وردية أو بيضاء اللون, المجموع الجذري قوي يمتد بعمق في الأرض, فترة تزهيره تمتد من </a:t>
            </a:r>
            <a:r>
              <a:rPr lang="ar-IQ" b="1" dirty="0"/>
              <a:t>آذار و </a:t>
            </a:r>
            <a:r>
              <a:rPr lang="ar-IQ" dirty="0"/>
              <a:t>حتى</a:t>
            </a:r>
            <a:r>
              <a:rPr lang="ar-IQ" b="1" dirty="0"/>
              <a:t> أيلول</a:t>
            </a:r>
            <a:r>
              <a:rPr lang="ar-IQ" dirty="0"/>
              <a:t>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838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0251"/>
            <a:ext cx="8596668" cy="5741111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شويل    </a:t>
            </a:r>
            <a:r>
              <a:rPr lang="en-US" b="1" dirty="0"/>
              <a:t>Alkali weed            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         </a:t>
            </a:r>
            <a:r>
              <a:rPr lang="en-US" b="1" i="1" dirty="0" err="1"/>
              <a:t>Cressa</a:t>
            </a:r>
            <a:r>
              <a:rPr lang="en-US" b="1" i="1" dirty="0"/>
              <a:t> </a:t>
            </a:r>
            <a:r>
              <a:rPr lang="en-US" b="1" i="1" dirty="0" err="1"/>
              <a:t>cretica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نبات معمر يتكاثر بالبذور ينمو في الأراضي المهملة, خاصة الرطبة المالحة لذا يعتبر مؤشر على ملوحة التربة, فترة تزهيره ممتدة بين </a:t>
            </a:r>
            <a:r>
              <a:rPr lang="ar-IQ" b="1" dirty="0"/>
              <a:t>مايس و</a:t>
            </a:r>
            <a:r>
              <a:rPr lang="ar-IQ" dirty="0"/>
              <a:t> حتى</a:t>
            </a:r>
            <a:r>
              <a:rPr lang="ar-IQ" b="1" dirty="0"/>
              <a:t> تشرين الأول</a:t>
            </a:r>
            <a:r>
              <a:rPr lang="ar-IQ" dirty="0"/>
              <a:t>, النبات متخشب بعض الشيء, الساق قائمة, الأزهار بيضاء صغيرة, البذور صفراء صغيرة .</a:t>
            </a:r>
            <a:endParaRPr lang="en-US" dirty="0"/>
          </a:p>
          <a:p>
            <a:r>
              <a:rPr lang="ar-IQ" b="1" dirty="0"/>
              <a:t>العائلــــــة الحمليــــــة                                                                 </a:t>
            </a:r>
            <a:r>
              <a:rPr lang="en-US" b="1" dirty="0" err="1"/>
              <a:t>Plantaginaceae</a:t>
            </a:r>
            <a:endParaRPr lang="en-US" dirty="0"/>
          </a:p>
          <a:p>
            <a:r>
              <a:rPr lang="ar-IQ" dirty="0"/>
              <a:t>    نباتات عشبية من ذوات الفلقتين و القليل منها شجيرات, الأوراق بسيطة عديمة الأذينات تخرج من قاعدة الساق قد تكون متقابلة و التعرق فيها متوازي, توجد في المناطق الرطبة و في المناطق الجبلية كما توجد بين الصخور, من أهم أنواع الأدغال التابعة لهذه العائلة :</a:t>
            </a:r>
            <a:endParaRPr lang="en-US" dirty="0"/>
          </a:p>
          <a:p>
            <a:r>
              <a:rPr lang="ar-IQ" b="1" dirty="0"/>
              <a:t>ذان الصخــــــــلة                </a:t>
            </a:r>
            <a:r>
              <a:rPr lang="en-US" b="1" dirty="0"/>
              <a:t>Narrow-leaved plantain                                        </a:t>
            </a:r>
            <a:endParaRPr lang="en-US" dirty="0"/>
          </a:p>
          <a:p>
            <a:r>
              <a:rPr lang="ar-IQ" b="1" dirty="0"/>
              <a:t>الإسم العلمى :                                                                   </a:t>
            </a:r>
            <a:r>
              <a:rPr lang="en-US" b="1" i="1" dirty="0" err="1"/>
              <a:t>Plantago</a:t>
            </a:r>
            <a:r>
              <a:rPr lang="en-US" b="1" i="1" dirty="0"/>
              <a:t> </a:t>
            </a:r>
            <a:r>
              <a:rPr lang="en-US" b="1" i="1" dirty="0" err="1"/>
              <a:t>lanceolata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دغل معمـــــــر يتكاثر بالبذور ينمو في مناطق مختلفة من العراق في الحقول المزروعة و الأراضي المتروكة و حول السواقي فترة التزهير بين </a:t>
            </a:r>
            <a:r>
              <a:rPr lang="ar-IQ" b="1" dirty="0"/>
              <a:t>آذار و مايس</a:t>
            </a:r>
            <a:r>
              <a:rPr lang="ar-IQ" dirty="0"/>
              <a:t>, النبات عديم الساق, الأوراق كبيرة طولها أكثر من </a:t>
            </a:r>
            <a:r>
              <a:rPr lang="en-US" dirty="0"/>
              <a:t>30</a:t>
            </a:r>
            <a:r>
              <a:rPr lang="ar-IQ" dirty="0"/>
              <a:t> سم و عرضها </a:t>
            </a:r>
            <a:r>
              <a:rPr lang="en-US" dirty="0"/>
              <a:t>5</a:t>
            </a:r>
            <a:r>
              <a:rPr lang="ar-IQ" dirty="0"/>
              <a:t> سم و شكل الورقة رمحي أو متطاول .</a:t>
            </a:r>
            <a:endParaRPr lang="en-US" dirty="0"/>
          </a:p>
          <a:p>
            <a:r>
              <a:rPr lang="ar-IQ" b="1" dirty="0"/>
              <a:t>عائلــــة خناق الدجــــــاج </a:t>
            </a:r>
            <a:r>
              <a:rPr lang="en-US" b="1" dirty="0" err="1"/>
              <a:t>Euphorbiaceae</a:t>
            </a:r>
            <a:r>
              <a:rPr lang="en-US" b="1" dirty="0"/>
              <a:t>                                                      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تضم مجموعة كبيرة من الشجيرات و الأعشاب و الأشجار تتواجد في بيئات مختلفة و بإمكانها أن تتحمل شدة ضوء الشمس كما أنها تتحمل الجفاف لفترات معينة, قسم من نباتاتها سامة للغاية, من نباتات الأدغال التابعة لها :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7539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773"/>
            <a:ext cx="8596668" cy="5877589"/>
          </a:xfrm>
        </p:spPr>
        <p:txBody>
          <a:bodyPr>
            <a:normAutofit fontScale="92500" lnSpcReduction="10000"/>
          </a:bodyPr>
          <a:lstStyle/>
          <a:p>
            <a:r>
              <a:rPr lang="ar-IQ" b="1" dirty="0"/>
              <a:t>خناق الدجاج             </a:t>
            </a:r>
            <a:r>
              <a:rPr lang="en-US" b="1" dirty="0"/>
              <a:t>Sun </a:t>
            </a:r>
            <a:r>
              <a:rPr lang="en-US" b="1" dirty="0" err="1"/>
              <a:t>spruge</a:t>
            </a:r>
            <a:r>
              <a:rPr lang="en-US" b="1" dirty="0"/>
              <a:t>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</a:t>
            </a:r>
            <a:r>
              <a:rPr lang="en-US" b="1" i="1" dirty="0"/>
              <a:t>Euphorbia </a:t>
            </a:r>
            <a:r>
              <a:rPr lang="en-US" b="1" i="1" dirty="0" err="1"/>
              <a:t>helioscopia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دغل حولـــــي يتكاثر بالبذور, إرتفاعه يتراوح بين </a:t>
            </a:r>
            <a:r>
              <a:rPr lang="en-US" dirty="0"/>
              <a:t>50-10</a:t>
            </a:r>
            <a:r>
              <a:rPr lang="ar-IQ" dirty="0"/>
              <a:t> سم ينمو في مناطق مختلفة من العراق, فترة تزهيره بين </a:t>
            </a:r>
            <a:r>
              <a:rPr lang="ar-IQ" b="1" dirty="0"/>
              <a:t>شباط و نيسان</a:t>
            </a:r>
            <a:r>
              <a:rPr lang="ar-IQ" dirty="0"/>
              <a:t>, النبات يحوي عصير حليبي يسبب تهيجات شديدة للجلد و قد يسبب عمى وقتي عند دخوله لعين الإنسان, و هو سام للحيوانات .</a:t>
            </a:r>
            <a:endParaRPr lang="en-US" dirty="0"/>
          </a:p>
          <a:p>
            <a:r>
              <a:rPr lang="ar-IQ" b="1" dirty="0"/>
              <a:t>زريج   </a:t>
            </a:r>
            <a:r>
              <a:rPr lang="en-US" b="1" dirty="0"/>
              <a:t>Leaved croton         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</a:t>
            </a:r>
            <a:r>
              <a:rPr lang="en-US" b="1" i="1" dirty="0" err="1"/>
              <a:t>Chrozophora</a:t>
            </a:r>
            <a:r>
              <a:rPr lang="en-US" b="1" i="1" dirty="0"/>
              <a:t> </a:t>
            </a:r>
            <a:r>
              <a:rPr lang="en-US" b="1" i="1" dirty="0" err="1"/>
              <a:t>verbascifolia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عشب حولي يتكاثر بالبذور ينمو صيفا" في حقول المحاصيل و الأراضـــــي المتروكة و على جوانب الطرق تمتد فترة التزهير له بين </a:t>
            </a:r>
            <a:r>
              <a:rPr lang="ar-IQ" b="1" dirty="0"/>
              <a:t>حزيران و تشرين الأول</a:t>
            </a:r>
            <a:r>
              <a:rPr lang="ar-IQ" dirty="0"/>
              <a:t>, النبات ذو زغب كثيف, الساق قائمة متفرعة, الأوراق طويلة الأعناق, الثمرة على شكل علبة .</a:t>
            </a:r>
            <a:endParaRPr lang="en-US" dirty="0"/>
          </a:p>
          <a:p>
            <a:r>
              <a:rPr lang="ar-IQ" b="1" dirty="0"/>
              <a:t>ودينــــــة (أم الحليب)   </a:t>
            </a:r>
            <a:r>
              <a:rPr lang="en-US" b="1" dirty="0"/>
              <a:t>Potty </a:t>
            </a:r>
            <a:r>
              <a:rPr lang="en-US" b="1" dirty="0" err="1"/>
              <a:t>spruge</a:t>
            </a:r>
            <a:r>
              <a:rPr lang="en-US" b="1" dirty="0"/>
              <a:t>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   </a:t>
            </a:r>
            <a:r>
              <a:rPr lang="en-US" b="1" i="1" dirty="0"/>
              <a:t>Euphorbia </a:t>
            </a:r>
            <a:r>
              <a:rPr lang="en-US" b="1" i="1" dirty="0" err="1"/>
              <a:t>peplus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عشب حولي يتكاثر بالبذور ينمو في الحقول و الحدائق و البساتين و الأراضي المهملـــــة يزهر بين </a:t>
            </a:r>
            <a:r>
              <a:rPr lang="ar-IQ" b="1" dirty="0"/>
              <a:t>شباط و نيسان</a:t>
            </a:r>
            <a:r>
              <a:rPr lang="ar-IQ" dirty="0"/>
              <a:t>, يتراوح إرتفاعه بين </a:t>
            </a:r>
            <a:r>
              <a:rPr lang="en-US" dirty="0"/>
              <a:t>30-20</a:t>
            </a:r>
            <a:r>
              <a:rPr lang="ar-IQ" dirty="0"/>
              <a:t> سم, النبات يحتوي على عصير حليبي .</a:t>
            </a:r>
            <a:endParaRPr lang="en-US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86263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590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أدغال عملي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أدغال عملي</dc:title>
  <dc:creator>City Centre</dc:creator>
  <cp:lastModifiedBy>City Centre</cp:lastModifiedBy>
  <cp:revision>4</cp:revision>
  <dcterms:created xsi:type="dcterms:W3CDTF">2018-03-09T12:58:50Z</dcterms:created>
  <dcterms:modified xsi:type="dcterms:W3CDTF">2018-03-09T13:01:27Z</dcterms:modified>
</cp:coreProperties>
</file>